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9" r:id="rId4"/>
    <p:sldId id="259" r:id="rId5"/>
    <p:sldId id="289" r:id="rId6"/>
    <p:sldId id="280" r:id="rId7"/>
    <p:sldId id="262" r:id="rId8"/>
    <p:sldId id="263" r:id="rId9"/>
    <p:sldId id="264" r:id="rId10"/>
    <p:sldId id="266" r:id="rId11"/>
    <p:sldId id="267" r:id="rId12"/>
    <p:sldId id="281" r:id="rId13"/>
    <p:sldId id="287" r:id="rId14"/>
    <p:sldId id="269" r:id="rId15"/>
    <p:sldId id="270" r:id="rId16"/>
    <p:sldId id="284" r:id="rId17"/>
    <p:sldId id="282" r:id="rId18"/>
    <p:sldId id="271" r:id="rId19"/>
    <p:sldId id="275" r:id="rId20"/>
    <p:sldId id="272" r:id="rId21"/>
    <p:sldId id="283" r:id="rId22"/>
    <p:sldId id="273" r:id="rId23"/>
    <p:sldId id="274" r:id="rId24"/>
    <p:sldId id="277" r:id="rId25"/>
    <p:sldId id="285" r:id="rId26"/>
    <p:sldId id="286" r:id="rId27"/>
    <p:sldId id="288" r:id="rId28"/>
    <p:sldId id="278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4E59C"/>
    <a:srgbClr val="C0C0C0"/>
    <a:srgbClr val="1D208F"/>
    <a:srgbClr val="211E54"/>
    <a:srgbClr val="B2B2B2"/>
    <a:srgbClr val="D476D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2" autoAdjust="0"/>
    <p:restoredTop sz="93232" autoAdjust="0"/>
  </p:normalViewPr>
  <p:slideViewPr>
    <p:cSldViewPr>
      <p:cViewPr>
        <p:scale>
          <a:sx n="50" d="100"/>
          <a:sy n="50" d="100"/>
        </p:scale>
        <p:origin x="132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64417430800221"/>
          <c:y val="8.9662614620033138E-2"/>
          <c:w val="0.50266843992315891"/>
          <c:h val="0.7540026598847383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Lbl>
              <c:idx val="5"/>
              <c:layout>
                <c:manualLayout>
                  <c:x val="-5.6634416212334504E-2"/>
                  <c:y val="1.605069335884333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0.14637357381180149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Sheet1!$A$2:$A$9</c:f>
              <c:strCache>
                <c:ptCount val="8"/>
                <c:pt idx="0">
                  <c:v>Bạn đồng hành</c:v>
                </c:pt>
                <c:pt idx="1">
                  <c:v>Kinh phí</c:v>
                </c:pt>
                <c:pt idx="2">
                  <c:v>Thời gian</c:v>
                </c:pt>
                <c:pt idx="3">
                  <c:v>Thời tiết</c:v>
                </c:pt>
                <c:pt idx="4">
                  <c:v>Tâm trạng</c:v>
                </c:pt>
                <c:pt idx="5">
                  <c:v>Độ quen thuộc với điểm du lịch</c:v>
                </c:pt>
                <c:pt idx="6">
                  <c:v>Nhiệt độ</c:v>
                </c:pt>
                <c:pt idx="7">
                  <c:v>Độ dài chuyến du lịch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</c:v>
                </c:pt>
                <c:pt idx="1">
                  <c:v>22</c:v>
                </c:pt>
                <c:pt idx="2">
                  <c:v>18</c:v>
                </c:pt>
                <c:pt idx="3">
                  <c:v>17</c:v>
                </c:pt>
                <c:pt idx="4">
                  <c:v>11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805555555555555"/>
          <c:y val="0"/>
          <c:w val="0.55000000000000004"/>
          <c:h val="0.91666666666666663"/>
        </c:manualLayout>
      </c:layout>
      <c:pieChart>
        <c:varyColors val="1"/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Period_of_day!$A$2:$A$4</c:f>
              <c:strCache>
                <c:ptCount val="3"/>
                <c:pt idx="0">
                  <c:v>Sáng</c:v>
                </c:pt>
                <c:pt idx="1">
                  <c:v>Tối</c:v>
                </c:pt>
                <c:pt idx="2">
                  <c:v>Trưa, chiều</c:v>
                </c:pt>
              </c:strCache>
            </c:strRef>
          </c:cat>
          <c:val>
            <c:numRef>
              <c:f>Period_of_day!$B$2:$B$4</c:f>
              <c:numCache>
                <c:formatCode>General</c:formatCode>
                <c:ptCount val="3"/>
                <c:pt idx="0">
                  <c:v>393</c:v>
                </c:pt>
                <c:pt idx="1">
                  <c:v>284</c:v>
                </c:pt>
                <c:pt idx="2">
                  <c:v>143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42560273607566"/>
          <c:y val="0.11342592592592593"/>
          <c:w val="0.80555584921108525"/>
          <c:h val="0.80555555555555558"/>
        </c:manualLayout>
      </c:layout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0.19015857392825897"/>
                  <c:y val="-0.107511261478834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budget!$A$2:$A$4</c:f>
              <c:strCache>
                <c:ptCount val="3"/>
                <c:pt idx="0">
                  <c:v>Chi tiêu tiết kiệm</c:v>
                </c:pt>
                <c:pt idx="1">
                  <c:v>Chi tiêu sang trọng</c:v>
                </c:pt>
                <c:pt idx="2">
                  <c:v>Đảm bảo cho chất lượng</c:v>
                </c:pt>
              </c:strCache>
            </c:strRef>
          </c:cat>
          <c:val>
            <c:numRef>
              <c:f>budget!$B$2:$B$4</c:f>
              <c:numCache>
                <c:formatCode>General</c:formatCode>
                <c:ptCount val="3"/>
                <c:pt idx="0">
                  <c:v>487</c:v>
                </c:pt>
                <c:pt idx="1">
                  <c:v>115</c:v>
                </c:pt>
                <c:pt idx="2">
                  <c:v>218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vi-VN">
                        <a:solidFill>
                          <a:schemeClr val="bg1"/>
                        </a:solidFill>
                      </a:rPr>
                      <a:t>Bạn bè/ đồng nghiệp
40%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vi-VN">
                        <a:solidFill>
                          <a:schemeClr val="bg1"/>
                        </a:solidFill>
                      </a:rPr>
                      <a:t>Người yêu
17%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companion!$A$2:$A$6</c:f>
              <c:strCache>
                <c:ptCount val="5"/>
                <c:pt idx="0">
                  <c:v>Một mình</c:v>
                </c:pt>
                <c:pt idx="1">
                  <c:v>Trẻ em</c:v>
                </c:pt>
                <c:pt idx="2">
                  <c:v>Gia đình</c:v>
                </c:pt>
                <c:pt idx="3">
                  <c:v>Bạn bè/ đồng nghiệp</c:v>
                </c:pt>
                <c:pt idx="4">
                  <c:v>Người yêu</c:v>
                </c:pt>
              </c:strCache>
            </c:strRef>
          </c:cat>
          <c:val>
            <c:numRef>
              <c:f>companion!$B$2:$B$6</c:f>
              <c:numCache>
                <c:formatCode>General</c:formatCode>
                <c:ptCount val="5"/>
                <c:pt idx="0">
                  <c:v>192</c:v>
                </c:pt>
                <c:pt idx="1">
                  <c:v>26</c:v>
                </c:pt>
                <c:pt idx="2">
                  <c:v>139</c:v>
                </c:pt>
                <c:pt idx="3">
                  <c:v>324</c:v>
                </c:pt>
                <c:pt idx="4">
                  <c:v>139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36099333737128"/>
          <c:y val="5.347715439384669E-2"/>
          <c:w val="0.59536114476075108"/>
          <c:h val="0.77236015114176459"/>
        </c:manualLayout>
      </c:layout>
      <c:pieChart>
        <c:varyColors val="1"/>
        <c:ser>
          <c:idx val="0"/>
          <c:order val="0"/>
          <c:dLbls>
            <c:dLbl>
              <c:idx val="2"/>
              <c:layout>
                <c:manualLayout>
                  <c:x val="-1.8499311887485735E-2"/>
                  <c:y val="-9.355833694293812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0.13939892382758723"/>
                  <c:y val="-5.7864011045226954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Nắng
52%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weather!$A$2:$A$5</c:f>
              <c:strCache>
                <c:ptCount val="4"/>
                <c:pt idx="0">
                  <c:v>Trong xanh</c:v>
                </c:pt>
                <c:pt idx="1">
                  <c:v>Âm u, nhiều mây</c:v>
                </c:pt>
                <c:pt idx="2">
                  <c:v>Mưa</c:v>
                </c:pt>
                <c:pt idx="3">
                  <c:v>Nắng</c:v>
                </c:pt>
              </c:strCache>
            </c:strRef>
          </c:cat>
          <c:val>
            <c:numRef>
              <c:f>weather!$B$2:$B$5</c:f>
              <c:numCache>
                <c:formatCode>General</c:formatCode>
                <c:ptCount val="4"/>
                <c:pt idx="0">
                  <c:v>309</c:v>
                </c:pt>
                <c:pt idx="1">
                  <c:v>47</c:v>
                </c:pt>
                <c:pt idx="2">
                  <c:v>36</c:v>
                </c:pt>
                <c:pt idx="3">
                  <c:v>428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00B3-9617-4538-8898-15612BC9EBFE}" type="datetimeFigureOut">
              <a:rPr lang="en-US" smtClean="0"/>
              <a:t>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132F6-B34F-448F-8B73-DEEE9795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066800" y="4648200"/>
            <a:ext cx="7543800" cy="838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429000" y="4267200"/>
            <a:ext cx="5181600" cy="457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477000"/>
            <a:ext cx="1371600" cy="1524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828800" y="6477000"/>
            <a:ext cx="838200" cy="152400"/>
          </a:xfrm>
        </p:spPr>
        <p:txBody>
          <a:bodyPr/>
          <a:lstStyle>
            <a:lvl1pPr>
              <a:defRPr/>
            </a:lvl1pPr>
          </a:lstStyle>
          <a:p>
            <a:fld id="{A557F3D1-8D74-444E-8A8A-ECD7074060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gray">
          <a:xfrm>
            <a:off x="444500" y="6375400"/>
            <a:ext cx="5257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0" y="6221412"/>
            <a:ext cx="17907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987375"/>
            <a:ext cx="762000" cy="79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FB85D1-D0F0-41DD-A956-643097DDA81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66700"/>
            <a:ext cx="2057400" cy="6134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6700"/>
            <a:ext cx="6019800" cy="6134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CB2B9C-7ACF-4D79-AF7C-4A4CA10E13F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7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5E3117-1AE7-4ACC-839B-C69B4E3F6E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8CB06-C38E-454F-B932-4DDABA86238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EA446-2F36-4C8C-9C0B-AE3BB5AC213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8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D7A02-9E33-47F6-B66F-41C4B4A93D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767B3E-DD85-4BA0-B6F8-040D873244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CBEE3-1AE9-4D6C-993B-527A8F067DB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3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F72CC-CB2E-4D20-B91E-0AA8524F28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8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2F55D-BE96-4F61-8300-CB46F6AFDB1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66700"/>
            <a:ext cx="727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9400" y="6515100"/>
            <a:ext cx="1219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9800" y="6397625"/>
            <a:ext cx="17907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98600" y="65151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DF6EF32-F62F-4E88-84E6-506F77E744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7" name="Line 33"/>
          <p:cNvSpPr>
            <a:spLocks noChangeShapeType="1"/>
          </p:cNvSpPr>
          <p:nvPr/>
        </p:nvSpPr>
        <p:spPr bwMode="auto">
          <a:xfrm>
            <a:off x="304800" y="6553200"/>
            <a:ext cx="57150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987375"/>
            <a:ext cx="762000" cy="79442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38600"/>
            <a:ext cx="7543800" cy="838200"/>
          </a:xfrm>
        </p:spPr>
        <p:txBody>
          <a:bodyPr/>
          <a:lstStyle/>
          <a:p>
            <a:r>
              <a:rPr lang="en-US" sz="2800" smtClean="0"/>
              <a:t>ỨNG DỤNG</a:t>
            </a:r>
            <a:r>
              <a:rPr lang="en-US" sz="2800" smtClean="0"/>
              <a:t> </a:t>
            </a:r>
            <a:r>
              <a:rPr lang="en-US" sz="2800"/>
              <a:t>HỖ TRỢ KHÁCH DU LỊCH </a:t>
            </a:r>
            <a:r>
              <a:rPr lang="en-US" sz="2800" smtClean="0"/>
              <a:t>TRÊN </a:t>
            </a:r>
            <a:r>
              <a:rPr lang="en-US" sz="2800"/>
              <a:t>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5105400"/>
            <a:ext cx="5181600" cy="457200"/>
          </a:xfrm>
        </p:spPr>
        <p:txBody>
          <a:bodyPr/>
          <a:lstStyle/>
          <a:p>
            <a:pPr algn="ctr"/>
            <a:r>
              <a:rPr lang="en-US" sz="1600" i="1" u="sng" smtClean="0">
                <a:solidFill>
                  <a:schemeClr val="tx1"/>
                </a:solidFill>
              </a:rPr>
              <a:t>Nhóm SV thực hiện: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Nguyễn Minh Hiếu – 07520117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Lê Trọng Hiếu - 07520119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-609600" y="51054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None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600" i="1" u="sng" smtClean="0">
                <a:solidFill>
                  <a:schemeClr val="tx1"/>
                </a:solidFill>
              </a:rPr>
              <a:t>GV hướng dẫn:</a:t>
            </a:r>
            <a:r>
              <a:rPr lang="en-US" sz="1600" u="sng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ThS. Huỳnh Hữu Việt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641" y="6412468"/>
            <a:ext cx="553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Trường ĐH Công Nghệ Thông Tin – ĐHQG TP.HCM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7F3D1-8D74-444E-8A8A-ECD70740605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Quan tâm đến các chiều ngữ cảnh </a:t>
            </a:r>
            <a:r>
              <a:rPr lang="en-US" sz="2400" i="1" smtClean="0"/>
              <a:t>(context)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Những thông tin ngữ cảnh (thời gian, thời tiết, tâm trạng, bạn đồng hành …) có ảnh hưởng đến đánh giá của người dùng.</a:t>
            </a:r>
          </a:p>
          <a:p>
            <a:pPr marL="0" indent="0" algn="just">
              <a:buNone/>
            </a:pPr>
            <a:r>
              <a:rPr lang="en-US" sz="2400" i="1" u="sng" smtClean="0"/>
              <a:t>Ví dụ: 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/>
              <a:t>Đ</a:t>
            </a:r>
            <a:r>
              <a:rPr lang="en-US" sz="2400" smtClean="0"/>
              <a:t>i xem phim A với người yêu, đánh giá 5.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/>
              <a:t>Đi xem phim A với </a:t>
            </a:r>
            <a:r>
              <a:rPr lang="en-US" sz="2400" smtClean="0"/>
              <a:t>em trai, </a:t>
            </a:r>
            <a:r>
              <a:rPr lang="en-US" sz="2400"/>
              <a:t>đánh giá </a:t>
            </a:r>
            <a:r>
              <a:rPr lang="en-US" sz="2400" smtClean="0"/>
              <a:t>4.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tắm biển buổi sáng, đánh giá 5.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tắm biển buổi trưa, đánh giá 3.</a:t>
            </a:r>
            <a:endParaRPr lang="en-US" sz="2400"/>
          </a:p>
          <a:p>
            <a:pPr algn="just"/>
            <a:endParaRPr lang="en-US" sz="24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95942" y="1752600"/>
            <a:ext cx="5718233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400" i="1" smtClean="0">
                <a:solidFill>
                  <a:schemeClr val="tx1"/>
                </a:solidFill>
              </a:rPr>
              <a:t>R: (Users </a:t>
            </a:r>
            <a:r>
              <a:rPr lang="en-US" sz="2400" smtClean="0">
                <a:solidFill>
                  <a:schemeClr val="tx1"/>
                </a:solidFill>
              </a:rPr>
              <a:t>x</a:t>
            </a:r>
            <a:r>
              <a:rPr lang="en-US" sz="2400" i="1" smtClean="0">
                <a:solidFill>
                  <a:schemeClr val="tx1"/>
                </a:solidFill>
              </a:rPr>
              <a:t> Items x Contexts) </a:t>
            </a:r>
            <a:r>
              <a:rPr lang="en-US" sz="2400" i="1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i="1" smtClean="0">
                <a:solidFill>
                  <a:schemeClr val="tx1"/>
                </a:solidFill>
              </a:rPr>
              <a:t> Ratings</a:t>
            </a:r>
            <a:endParaRPr lang="en-US" sz="2400" i="1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8259" y="6019800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Không gian khuyến nghị 3 chiều (Users x Items x Time)</a:t>
            </a:r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3564618" y="1143000"/>
            <a:ext cx="2460626" cy="236220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3" spcCol="457200" rtlCol="0" anchor="ctr">
            <a:normAutofit/>
          </a:bodyPr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038600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95800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58303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426248" y="1580128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26248" y="2021344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426248" y="2458472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53776" y="1513964"/>
            <a:ext cx="0" cy="17626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867400" y="1308410"/>
            <a:ext cx="0" cy="17626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038600" y="1752600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95800" y="1747568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58303" y="1761833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564618" y="2189728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564618" y="2623868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564618" y="3068072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792146" y="1513964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980236" y="1308410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958303" y="1747568"/>
            <a:ext cx="467945" cy="442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086600" y="2139434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</a:rPr>
              <a:t>R(101,7,1) = 6</a:t>
            </a:r>
          </a:p>
        </p:txBody>
      </p:sp>
      <p:cxnSp>
        <p:nvCxnSpPr>
          <p:cNvPr id="72" name="Straight Arrow Connector 71"/>
          <p:cNvCxnSpPr>
            <a:stCxn id="67" idx="3"/>
          </p:cNvCxnSpPr>
          <p:nvPr/>
        </p:nvCxnSpPr>
        <p:spPr>
          <a:xfrm>
            <a:off x="5426248" y="1968648"/>
            <a:ext cx="1584152" cy="3574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35693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104920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550080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035822" y="3565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36867" y="34899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685413" y="3254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879395" y="30666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2971800" y="18203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101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971800" y="227380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102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71800" y="270171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103</a:t>
            </a:r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971800" y="312057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104</a:t>
            </a:r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184405" y="241968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Users</a:t>
            </a:r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248427" y="385923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998319" y="356508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</a:t>
            </a:r>
            <a:endParaRPr lang="en-US"/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67226"/>
              </p:ext>
            </p:extLst>
          </p:nvPr>
        </p:nvGraphicFramePr>
        <p:xfrm>
          <a:off x="153844" y="2796082"/>
          <a:ext cx="2424258" cy="1387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086"/>
                <a:gridCol w="808086"/>
                <a:gridCol w="808086"/>
              </a:tblGrid>
              <a:tr h="153644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Age</a:t>
                      </a:r>
                      <a:endParaRPr lang="en-US" sz="1200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101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John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25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102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Bob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18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103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Alice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27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104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Mary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24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28454"/>
              </p:ext>
            </p:extLst>
          </p:nvPr>
        </p:nvGraphicFramePr>
        <p:xfrm>
          <a:off x="6843597" y="3202895"/>
          <a:ext cx="215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23"/>
                <a:gridCol w="1075923"/>
              </a:tblGrid>
              <a:tr h="267660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/>
                </a:tc>
              </a:tr>
              <a:tr h="24288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Weekday</a:t>
                      </a:r>
                      <a:endParaRPr lang="en-US" sz="1200" b="1"/>
                    </a:p>
                  </a:txBody>
                  <a:tcPr/>
                </a:tc>
              </a:tr>
              <a:tr h="24288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Weekend</a:t>
                      </a:r>
                      <a:endParaRPr lang="en-US" sz="1200" b="1"/>
                    </a:p>
                  </a:txBody>
                  <a:tcPr/>
                </a:tc>
              </a:tr>
              <a:tr h="27224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Holiday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54441"/>
              </p:ext>
            </p:extLst>
          </p:nvPr>
        </p:nvGraphicFramePr>
        <p:xfrm>
          <a:off x="2971800" y="4343400"/>
          <a:ext cx="32864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93"/>
                <a:gridCol w="1095493"/>
                <a:gridCol w="1095493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Cost</a:t>
                      </a:r>
                      <a:endParaRPr lang="en-US" sz="120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20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5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5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15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7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7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40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12259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>
                <a:solidFill>
                  <a:srgbClr val="FFFF00"/>
                </a:solidFill>
              </a:rPr>
              <a:t>Phương pháp thu giảm số chiều</a:t>
            </a:r>
            <a:endParaRPr lang="en-US" sz="2200">
              <a:solidFill>
                <a:srgbClr val="FFFF00"/>
              </a:solidFill>
            </a:endParaRPr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65429" y="6107668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Thông tin ngữ cảnh trong hệ thống khuyến nghị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32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100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00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2286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000" y="4343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2"/>
            <a:endCxn id="17" idx="0"/>
          </p:cNvCxnSpPr>
          <p:nvPr/>
        </p:nvCxnSpPr>
        <p:spPr>
          <a:xfrm>
            <a:off x="1981200" y="1981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11" idx="0"/>
          </p:cNvCxnSpPr>
          <p:nvPr/>
        </p:nvCxnSpPr>
        <p:spPr>
          <a:xfrm>
            <a:off x="1981200" y="2971800"/>
            <a:ext cx="0" cy="3619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4" idx="0"/>
          </p:cNvCxnSpPr>
          <p:nvPr/>
        </p:nvCxnSpPr>
        <p:spPr>
          <a:xfrm>
            <a:off x="1981200" y="4019550"/>
            <a:ext cx="0" cy="13144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2" idx="0"/>
          </p:cNvCxnSpPr>
          <p:nvPr/>
        </p:nvCxnSpPr>
        <p:spPr>
          <a:xfrm>
            <a:off x="4800600" y="1981200"/>
            <a:ext cx="0" cy="1352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8" idx="0"/>
          </p:cNvCxnSpPr>
          <p:nvPr/>
        </p:nvCxnSpPr>
        <p:spPr>
          <a:xfrm>
            <a:off x="4800600" y="4019550"/>
            <a:ext cx="0" cy="3238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15" idx="0"/>
          </p:cNvCxnSpPr>
          <p:nvPr/>
        </p:nvCxnSpPr>
        <p:spPr>
          <a:xfrm>
            <a:off x="4800600" y="5029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13" idx="0"/>
          </p:cNvCxnSpPr>
          <p:nvPr/>
        </p:nvCxnSpPr>
        <p:spPr>
          <a:xfrm>
            <a:off x="7543800" y="1981200"/>
            <a:ext cx="0" cy="1352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2"/>
            <a:endCxn id="16" idx="0"/>
          </p:cNvCxnSpPr>
          <p:nvPr/>
        </p:nvCxnSpPr>
        <p:spPr>
          <a:xfrm>
            <a:off x="7543800" y="4019550"/>
            <a:ext cx="0" cy="13144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11786" y="129540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4131186" y="132014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6874386" y="129539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7" name="TextBox 36"/>
          <p:cNvSpPr txBox="1"/>
          <p:nvPr/>
        </p:nvSpPr>
        <p:spPr>
          <a:xfrm>
            <a:off x="892862" y="2276104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Contextualized Data</a:t>
            </a:r>
          </a:p>
          <a:p>
            <a:pPr algn="ctr"/>
            <a:r>
              <a:rPr lang="en-US" sz="1600" smtClean="0"/>
              <a:t>U x I x R</a:t>
            </a:r>
            <a:endParaRPr 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1017637" y="3322864"/>
            <a:ext cx="192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2D Recommender</a:t>
            </a:r>
          </a:p>
          <a:p>
            <a:pPr algn="ctr"/>
            <a:r>
              <a:rPr lang="en-US" sz="1600" smtClean="0"/>
              <a:t>U x I → R</a:t>
            </a:r>
            <a:endParaRPr lang="en-US" sz="1600"/>
          </a:p>
        </p:txBody>
      </p:sp>
      <p:sp>
        <p:nvSpPr>
          <p:cNvPr id="39" name="TextBox 38"/>
          <p:cNvSpPr txBox="1"/>
          <p:nvPr/>
        </p:nvSpPr>
        <p:spPr>
          <a:xfrm>
            <a:off x="3864069" y="3307772"/>
            <a:ext cx="192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2D Recommender</a:t>
            </a:r>
          </a:p>
          <a:p>
            <a:pPr algn="ctr"/>
            <a:r>
              <a:rPr lang="en-US" sz="1600" smtClean="0"/>
              <a:t>U x I → R</a:t>
            </a:r>
            <a:endParaRPr lang="en-US" sz="1600"/>
          </a:p>
        </p:txBody>
      </p:sp>
      <p:sp>
        <p:nvSpPr>
          <p:cNvPr id="40" name="TextBox 39"/>
          <p:cNvSpPr txBox="1"/>
          <p:nvPr/>
        </p:nvSpPr>
        <p:spPr>
          <a:xfrm>
            <a:off x="6578415" y="33337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M</a:t>
            </a:r>
            <a:r>
              <a:rPr lang="en-US" sz="1600" b="1" smtClean="0"/>
              <a:t>D Recommender</a:t>
            </a:r>
          </a:p>
          <a:p>
            <a:pPr algn="ctr"/>
            <a:r>
              <a:rPr lang="en-US" sz="1600" smtClean="0"/>
              <a:t>U x I x C→ R</a:t>
            </a:r>
            <a:endParaRPr 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1088172" y="5334000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3907567" y="5307568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3" name="TextBox 42"/>
          <p:cNvSpPr txBox="1"/>
          <p:nvPr/>
        </p:nvSpPr>
        <p:spPr>
          <a:xfrm>
            <a:off x="6650767" y="5334000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934601" y="4424690"/>
            <a:ext cx="178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538118" y="19489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25294" y="3996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cxnSp>
        <p:nvCxnSpPr>
          <p:cNvPr id="48" name="Straight Arrow Connector 47"/>
          <p:cNvCxnSpPr>
            <a:stCxn id="45" idx="3"/>
          </p:cNvCxnSpPr>
          <p:nvPr/>
        </p:nvCxnSpPr>
        <p:spPr>
          <a:xfrm>
            <a:off x="838200" y="21336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16486" y="4181475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52800" y="3996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665706" y="41910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52800" y="4953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665706" y="51816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6000" y="4008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96000" y="43550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379086" y="4193143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79086" y="4539734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07086" y="838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(a)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67203" y="838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(b)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10403" y="8382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(c)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7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</a:t>
            </a:r>
            <a:r>
              <a:rPr lang="en-US" sz="2600" smtClean="0"/>
              <a:t>chiều</a:t>
            </a:r>
            <a:r>
              <a:rPr lang="en-US" sz="2600"/>
              <a:t/>
            </a:r>
            <a:br>
              <a:rPr lang="en-US" sz="2600"/>
            </a:br>
            <a:endParaRPr lang="en-US" sz="2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2133600" y="897772"/>
            <a:ext cx="4353263" cy="3064628"/>
            <a:chOff x="2133600" y="914400"/>
            <a:chExt cx="4353263" cy="3064628"/>
          </a:xfrm>
        </p:grpSpPr>
        <p:sp>
          <p:nvSpPr>
            <p:cNvPr id="7" name="Cube 6"/>
            <p:cNvSpPr/>
            <p:nvPr/>
          </p:nvSpPr>
          <p:spPr>
            <a:xfrm>
              <a:off x="3478377" y="914400"/>
              <a:ext cx="2433701" cy="2362201"/>
            </a:xfrm>
            <a:prstGeom prst="cube">
              <a:avLst>
                <a:gd name="adj" fmla="val 2177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3" spcCol="457200" rtlCol="0" anchor="ctr">
              <a:normAutofit/>
            </a:bodyPr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3987795" y="914400"/>
              <a:ext cx="456833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7" idx="0"/>
            </p:cNvCxnSpPr>
            <p:nvPr/>
          </p:nvCxnSpPr>
          <p:spPr>
            <a:xfrm flipV="1">
              <a:off x="4444995" y="914400"/>
              <a:ext cx="507405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907498" y="914400"/>
              <a:ext cx="478564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375443" y="1328145"/>
              <a:ext cx="536635" cy="5567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7" idx="5"/>
            </p:cNvCxnSpPr>
            <p:nvPr/>
          </p:nvCxnSpPr>
          <p:spPr>
            <a:xfrm flipV="1">
              <a:off x="5375443" y="1838328"/>
              <a:ext cx="536635" cy="4878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375443" y="2292203"/>
              <a:ext cx="536635" cy="4710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698968" y="1132290"/>
              <a:ext cx="0" cy="18312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87795" y="1447800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44995" y="1442768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07498" y="1457033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513813" y="1884928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513813" y="2319068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513813" y="2763272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821848" y="1143000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84888" y="32496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2</a:t>
              </a:r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54115" y="32496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99275" y="32496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5</a:t>
              </a:r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85017" y="32602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86062" y="31851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</a:t>
              </a:r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27772" y="28194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2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20995" y="151559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101</a:t>
              </a:r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20995" y="196900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102</a:t>
              </a: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20995" y="239691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103</a:t>
              </a:r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20995" y="2815773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104</a:t>
              </a:r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33600" y="2114883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Users</a:t>
              </a:r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97828" y="3162301"/>
              <a:ext cx="689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Time</a:t>
              </a:r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81266" y="3609696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Items</a:t>
              </a:r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566348" y="3753395"/>
            <a:ext cx="4425252" cy="2799805"/>
            <a:chOff x="4566348" y="3753395"/>
            <a:chExt cx="4425252" cy="2799805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6420543" y="4077231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877743" y="4072199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340246" y="4086464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5946561" y="4514359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5946561" y="4948499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946561" y="5392703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6017636" y="58790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2</a:t>
              </a:r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486863" y="58790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932023" y="58790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5</a:t>
              </a: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417765" y="58897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921565" y="565839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353743" y="414502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101</a:t>
              </a:r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53743" y="45984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102</a:t>
              </a: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353743" y="50263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103</a:t>
              </a:r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53743" y="544520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104</a:t>
              </a:r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566348" y="4744314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Users</a:t>
              </a:r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630370" y="618386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Items</a:t>
              </a:r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5940366" y="3753395"/>
              <a:ext cx="2113444" cy="2050558"/>
            </a:xfrm>
            <a:prstGeom prst="cube">
              <a:avLst>
                <a:gd name="adj" fmla="val 1344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3" spcCol="457200"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302565" y="5523101"/>
              <a:ext cx="689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Time</a:t>
              </a:r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0548" y="3810000"/>
            <a:ext cx="4425252" cy="2799805"/>
            <a:chOff x="70548" y="3810000"/>
            <a:chExt cx="4425252" cy="2799805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1924743" y="4133836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381943" y="4128804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2844446" y="4143069"/>
              <a:ext cx="0" cy="17526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1450761" y="4570964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>
              <a:off x="1450761" y="5005104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1450761" y="5449308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1521836" y="593568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2</a:t>
              </a:r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991063" y="593568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436223" y="593568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5</a:t>
              </a:r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921965" y="59463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425765" y="57150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</a:t>
              </a: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57943" y="420163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101</a:t>
              </a:r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57943" y="465504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102</a:t>
              </a:r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57943" y="5082950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103</a:t>
              </a:r>
              <a:endParaRPr 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57943" y="550180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104</a:t>
              </a:r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0548" y="4800919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Users</a:t>
              </a:r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134570" y="6240473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Items</a:t>
              </a:r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1444566" y="3810000"/>
              <a:ext cx="2113444" cy="2050558"/>
            </a:xfrm>
            <a:prstGeom prst="cube">
              <a:avLst>
                <a:gd name="adj" fmla="val 1344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3" spcCol="457200"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806765" y="5579706"/>
              <a:ext cx="689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Time</a:t>
              </a:r>
              <a:endParaRPr lang="en-US"/>
            </a:p>
          </p:txBody>
        </p:sp>
      </p:grpSp>
      <p:sp>
        <p:nvSpPr>
          <p:cNvPr id="158" name="Left Arrow 157"/>
          <p:cNvSpPr/>
          <p:nvPr/>
        </p:nvSpPr>
        <p:spPr>
          <a:xfrm rot="18297722">
            <a:off x="2329516" y="3073452"/>
            <a:ext cx="687577" cy="445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Left Arrow 158"/>
          <p:cNvSpPr/>
          <p:nvPr/>
        </p:nvSpPr>
        <p:spPr>
          <a:xfrm rot="13865376">
            <a:off x="6299527" y="2787575"/>
            <a:ext cx="687577" cy="445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/>
          <p:cNvGrpSpPr/>
          <p:nvPr/>
        </p:nvGrpSpPr>
        <p:grpSpPr>
          <a:xfrm>
            <a:off x="1426611" y="4086464"/>
            <a:ext cx="1869634" cy="1780937"/>
            <a:chOff x="1426611" y="4086464"/>
            <a:chExt cx="1869634" cy="1780937"/>
          </a:xfrm>
        </p:grpSpPr>
        <p:sp>
          <p:nvSpPr>
            <p:cNvPr id="166" name="Rectangle 165"/>
            <p:cNvSpPr/>
            <p:nvPr/>
          </p:nvSpPr>
          <p:spPr>
            <a:xfrm>
              <a:off x="1905000" y="4086464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1450761" y="4086925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2362200" y="4086464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819400" y="4086464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813998" y="4572000"/>
              <a:ext cx="482246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844446" y="4985585"/>
              <a:ext cx="451799" cy="47691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426611" y="5452281"/>
              <a:ext cx="467003" cy="3917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929650" y="5462501"/>
              <a:ext cx="467003" cy="3917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381576" y="5462501"/>
              <a:ext cx="457469" cy="3917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362200" y="4572000"/>
              <a:ext cx="451798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910402" y="4572000"/>
              <a:ext cx="451798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453202" y="4572000"/>
              <a:ext cx="451798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844446" y="5445205"/>
              <a:ext cx="451798" cy="42219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362200" y="5009486"/>
              <a:ext cx="482246" cy="45301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910401" y="5009485"/>
              <a:ext cx="451799" cy="47691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453201" y="5009485"/>
              <a:ext cx="451799" cy="47691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x</a:t>
              </a:r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5943600" y="4038600"/>
            <a:ext cx="1845484" cy="1780937"/>
            <a:chOff x="5957643" y="4064856"/>
            <a:chExt cx="1845484" cy="1780937"/>
          </a:xfrm>
        </p:grpSpPr>
        <p:sp>
          <p:nvSpPr>
            <p:cNvPr id="185" name="Rectangle 184"/>
            <p:cNvSpPr/>
            <p:nvPr/>
          </p:nvSpPr>
          <p:spPr>
            <a:xfrm>
              <a:off x="6411882" y="4064856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957643" y="4065317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869082" y="4064856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326282" y="4064856"/>
              <a:ext cx="476845" cy="4855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320880" y="4550392"/>
              <a:ext cx="482246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7351328" y="4983497"/>
              <a:ext cx="451799" cy="45739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967485" y="5430673"/>
              <a:ext cx="467003" cy="3917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436532" y="5440893"/>
              <a:ext cx="467003" cy="3917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888458" y="5440893"/>
              <a:ext cx="457469" cy="3917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869082" y="4550392"/>
              <a:ext cx="451798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417284" y="4550392"/>
              <a:ext cx="451798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960084" y="4550392"/>
              <a:ext cx="451798" cy="4331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351328" y="5423597"/>
              <a:ext cx="451798" cy="42219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869082" y="4983495"/>
              <a:ext cx="482246" cy="45739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417283" y="4983495"/>
              <a:ext cx="451799" cy="48129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960083" y="4983497"/>
              <a:ext cx="451799" cy="48129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9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</a:t>
            </a:r>
            <a:r>
              <a:rPr lang="en-US" sz="2600" smtClean="0"/>
              <a:t>chiều</a:t>
            </a:r>
            <a:r>
              <a:rPr lang="en-US" sz="2600"/>
              <a:t/>
            </a:r>
            <a:br>
              <a:rPr lang="en-US" sz="2600"/>
            </a:br>
            <a:endParaRPr lang="en-US" sz="26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039936"/>
                  </p:ext>
                </p:extLst>
              </p:nvPr>
            </p:nvGraphicFramePr>
            <p:xfrm>
              <a:off x="457200" y="1066800"/>
              <a:ext cx="8305800" cy="51815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09513"/>
                    <a:gridCol w="6896287"/>
                  </a:tblGrid>
                  <a:tr h="258715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Đầu vào: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587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Tập dữ liệu đánh giá trong không gian khuyến nghị đa chiều.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51743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R</a:t>
                          </a:r>
                          <a:r>
                            <a:rPr lang="en-US" sz="1100" b="1" baseline="-25000">
                              <a:effectLst/>
                            </a:rPr>
                            <a:t>A,T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Hàm dự đoán đánh giá dựa trên thuật toán A và tập dữ liệu huấn luyện T.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µ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Hàm đo độ hiệu quả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N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Số đánh giá có sẵn nhỏ nhất cần có của một phân khúc dữ liệu hợp lệ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 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Đầu ra: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1743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b="1" i="1">
                                        <a:effectLst/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b="1" i="1">
                                        <a:effectLst/>
                                        <a:latin typeface="Cambria Math"/>
                                      </a:rPr>
                                      <m:t>𝑺𝑬𝑮𝑴</m:t>
                                    </m:r>
                                    <m:r>
                                      <a:rPr lang="en-US" sz="1100" b="1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100" b="1" i="1">
                                        <a:effectLst/>
                                        <a:latin typeface="Cambria Math"/>
                                      </a:rPr>
                                      <m:t>𝑻</m:t>
                                    </m:r>
                                    <m:r>
                                      <a:rPr lang="en-US" sz="1100" b="1">
                                        <a:effectLst/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Tập phân khúc dữ liệu mà bằng phương pháp thu giảm số chiều dựa trên thuật toán A có hiệu quả cao hơn thuật toán A thuần túy.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 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Thuật toán: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077018">
                    <a:tc gridSpan="2">
                      <a:txBody>
                        <a:bodyPr/>
                        <a:lstStyle/>
                        <a:p>
                          <a:pPr marL="342900" marR="0" lvl="0" indent="-34290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Tìm tập SEGM(T) là tập các phân khúc dữ liệu có số lượng đánh giá đã có lớn hơn hoặc bằng N.</a:t>
                          </a:r>
                        </a:p>
                        <a:p>
                          <a:pPr marL="342900" marR="0" lvl="0" indent="-34290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Với mỗi phân khúc dữ liệu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𝑺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𝑺𝑬𝑮𝑴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𝑻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tính µA,S(S) và µA,T(S), và chỉ giữ lại những phân khúc dữ liệu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𝑺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𝑺𝑬𝑮𝑴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𝑻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mà µA,S(S) tốt hơn µA,T(S).</a:t>
                          </a:r>
                        </a:p>
                        <a:p>
                          <a:pPr marL="342900" marR="0" lvl="0" indent="-34290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Với những phân khúc dữ liệu còn lại trong SEGM(T) sau bước trên, loại bỏ tất cả những phân khúc dữ liệu S nếu tồn tại một phân khúc dữ liệu Q sao cho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𝑺</m:t>
                              </m:r>
                              <m:r>
                                <a:rPr lang="en-US" sz="11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⊂</m:t>
                              </m:r>
                              <m:r>
                                <a:rPr lang="en-US" sz="11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và µA,Q(Q) tốt hơn µA,S(S). Tập phân khúc dữ liệu được giữ lại sau cùng là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1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1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𝑺𝑬𝑮𝑴</m:t>
                                  </m:r>
                                  <m:r>
                                    <a:rPr lang="en-US" sz="11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sz="11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𝑻</m:t>
                                  </m:r>
                                  <m:r>
                                    <a:rPr lang="en-US" sz="11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1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cần tìm.</a:t>
                          </a:r>
                        </a:p>
                      </a:txBody>
                      <a:tcPr marL="59703" marR="59703" marT="0" marB="0" anchor="ctr"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039936"/>
                  </p:ext>
                </p:extLst>
              </p:nvPr>
            </p:nvGraphicFramePr>
            <p:xfrm>
              <a:off x="457200" y="1066800"/>
              <a:ext cx="8305800" cy="51815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09513"/>
                    <a:gridCol w="6896287"/>
                  </a:tblGrid>
                  <a:tr h="258715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Đầu vào: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587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Tập dữ liệu đánh giá trong không gian khuyến nghị đa chiều.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51743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R</a:t>
                          </a:r>
                          <a:r>
                            <a:rPr lang="en-US" sz="1100" b="1" baseline="-25000">
                              <a:effectLst/>
                            </a:rPr>
                            <a:t>A,T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Hàm dự đoán đánh giá dựa trên thuật toán A và tập dữ liệu huấn luyện T.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µ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Hàm đo độ hiệu quả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N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Số đánh giá có sẵn nhỏ nhất cần có của một phân khúc dữ liệu hợp lệ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 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Đầu ra: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17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703" marR="59703" marT="0" marB="0" anchor="ctr">
                        <a:blipFill rotWithShape="1">
                          <a:blip r:embed="rId2"/>
                          <a:stretch>
                            <a:fillRect t="-404762" r="-490043" b="-5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Tập phân khúc dữ liệu mà bằng phương pháp thu giảm số chiều dựa trên thuật toán A có hiệu quả cao hơn thuật toán A thuần túy.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 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58715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</a:rPr>
                            <a:t>Thuật toán:</a:t>
                          </a:r>
                          <a:endParaRPr lang="en-US" sz="10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59703" marR="5970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077018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9703" marR="59703" marT="0" marB="0" anchor="ctr">
                        <a:blipFill rotWithShape="1">
                          <a:blip r:embed="rId2"/>
                          <a:stretch>
                            <a:fillRect t="-1492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72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</a:t>
            </a:r>
            <a:r>
              <a:rPr lang="en-US" sz="2600" smtClean="0"/>
              <a:t>chiều</a:t>
            </a:r>
            <a:r>
              <a:rPr lang="en-US" sz="2600"/>
              <a:t/>
            </a:r>
            <a:br>
              <a:rPr lang="en-US" sz="2600"/>
            </a:br>
            <a:endParaRPr lang="en-US" sz="26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727577"/>
                  </p:ext>
                </p:extLst>
              </p:nvPr>
            </p:nvGraphicFramePr>
            <p:xfrm>
              <a:off x="533400" y="1066800"/>
              <a:ext cx="8128760" cy="487680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51920"/>
                    <a:gridCol w="6076840"/>
                  </a:tblGrid>
                  <a:tr h="359749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Đầu vào: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74513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𝑺𝑬𝑮𝑴</m:t>
                                  </m:r>
                                  <m:r>
                                    <a:rPr lang="en-US" sz="1300" b="1">
                                      <a:effectLst/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𝑻</m:t>
                                  </m:r>
                                  <m:r>
                                    <a:rPr lang="en-US" sz="1300" b="1"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300" b="1">
                              <a:effectLst/>
                            </a:rPr>
                            <a:t> 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Tập phân khúc dữ liệu S</a:t>
                          </a:r>
                          <a:r>
                            <a:rPr lang="en-US" sz="1300" b="1" baseline="-25000">
                              <a:effectLst/>
                            </a:rPr>
                            <a:t>1</a:t>
                          </a:r>
                          <a:r>
                            <a:rPr lang="en-US" sz="1300" b="1">
                              <a:effectLst/>
                            </a:rPr>
                            <a:t> đến S</a:t>
                          </a:r>
                          <a:r>
                            <a:rPr lang="en-US" sz="1300" b="1" baseline="-25000">
                              <a:effectLst/>
                            </a:rPr>
                            <a:t>k</a:t>
                          </a:r>
                          <a:r>
                            <a:rPr lang="en-US" sz="1300" b="1">
                              <a:effectLst/>
                            </a:rPr>
                            <a:t> được sắp xếp theo thứ tự giảm dần độ hiệu quả µ, nghĩa </a:t>
                          </a:r>
                          <a:r>
                            <a:rPr lang="en-US" sz="1300" b="1" smtClean="0">
                              <a:effectLst/>
                            </a:rPr>
                            <a:t>là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𝑨</m:t>
                                  </m:r>
                                  <m:r>
                                    <a:rPr lang="en-US" sz="1300" b="1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&gt;…&gt; </m:t>
                              </m:r>
                              <m:sSub>
                                <m:sSub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𝑨</m:t>
                                  </m:r>
                                  <m:r>
                                    <a:rPr lang="en-US" sz="1300" b="1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1300" b="1" i="1">
                                          <a:effectLst/>
                                          <a:latin typeface="Cambria Math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effectLst/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300" b="1">
                                  <a:effectLst/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300" b="1">
                              <a:effectLst/>
                            </a:rPr>
                            <a:t>.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</a:tr>
                  <a:tr h="35975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d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Giá trị đánh giá d cần dự đoán.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 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Đầu ra: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975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d.R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Giá trị đánh giá được dự đoán cho d.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 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Thuật toán: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1613421">
                    <a:tc gridSpan="2">
                      <a:txBody>
                        <a:bodyPr/>
                        <a:lstStyle/>
                        <a:p>
                          <a:pPr marL="342900" marR="0" lvl="0" indent="-34290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3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j = 0</a:t>
                          </a:r>
                        </a:p>
                        <a:p>
                          <a:pPr marL="342900" marR="0" lvl="0" indent="-34290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𝒋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= </m:t>
                              </m:r>
                              <m:sPre>
                                <m:sPrePr>
                                  <m:ctrlP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𝒊</m:t>
                                  </m:r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=</m:t>
                                  </m:r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𝒎𝒊𝒏</m:t>
                                  </m:r>
                                </m:sup>
                                <m:e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{</m:t>
                                  </m:r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𝒊</m:t>
                                  </m:r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𝒅</m:t>
                                  </m:r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3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13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}</m:t>
                                  </m:r>
                                </m:e>
                              </m:sPre>
                            </m:oMath>
                          </a14:m>
                          <a:endParaRPr lang="en-US" sz="1300" b="1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342900" marR="0" lvl="0" indent="-34290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3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Nếu j = 0 thì </a:t>
                          </a:r>
                          <a14:m>
                            <m:oMath xmlns:m="http://schemas.openxmlformats.org/officeDocument/2006/math"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𝑹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𝑨</m:t>
                                  </m:r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3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//d không thuộc bất kỳ phân khúc dữ liệu Si nào.</a:t>
                          </a:r>
                        </a:p>
                        <a:p>
                          <a:pPr marL="360045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b="1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Ngược lại thì </a:t>
                          </a:r>
                          <a14:m>
                            <m:oMath xmlns:m="http://schemas.openxmlformats.org/officeDocument/2006/math"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𝑹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3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𝑨</m:t>
                                  </m:r>
                                  <m:r>
                                    <a:rPr lang="en-US" sz="13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3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13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13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r>
                                <a:rPr lang="en-US" sz="13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sz="1300" b="1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1028" marR="71028" marT="0" marB="0"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727577"/>
                  </p:ext>
                </p:extLst>
              </p:nvPr>
            </p:nvGraphicFramePr>
            <p:xfrm>
              <a:off x="533400" y="1066800"/>
              <a:ext cx="8128760" cy="487680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51920"/>
                    <a:gridCol w="6076840"/>
                  </a:tblGrid>
                  <a:tr h="359749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Đầu vào: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7451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028" marR="71028" marT="0" marB="0">
                        <a:blipFill rotWithShape="1">
                          <a:blip r:embed="rId2"/>
                          <a:stretch>
                            <a:fillRect l="-298" t="-48361" r="-296726" b="-5073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028" marR="71028" marT="0" marB="0">
                        <a:blipFill rotWithShape="1">
                          <a:blip r:embed="rId2"/>
                          <a:stretch>
                            <a:fillRect l="-33801" t="-48361" b="-507377"/>
                          </a:stretch>
                        </a:blipFill>
                      </a:tcPr>
                    </a:tc>
                  </a:tr>
                  <a:tr h="35975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d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Giá trị đánh giá d cần dự đoán.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 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Đầu ra: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975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d.R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Giá trị đánh giá được dự đoán cho d.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 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9750">
                    <a:tc grid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b="1">
                              <a:effectLst/>
                            </a:rPr>
                            <a:t>Thuật toán:</a:t>
                          </a:r>
                          <a:endParaRPr lang="en-US" sz="1100" b="1">
                            <a:effectLst/>
                            <a:latin typeface="Calibri"/>
                            <a:cs typeface="Times New Roman"/>
                          </a:endParaRPr>
                        </a:p>
                      </a:txBody>
                      <a:tcPr marL="71028" marR="71028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1613421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028" marR="71028" marT="0" marB="0">
                        <a:blipFill rotWithShape="1">
                          <a:blip r:embed="rId2"/>
                          <a:stretch>
                            <a:fillRect l="-75" t="-2018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69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09664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Hiện thực hóa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C:\Users\LEHIEU\Desktop\a9c41__Samsung-Galaxy-S-II-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1292985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304800" y="3350768"/>
            <a:ext cx="1866900" cy="1145032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Internet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" y="5486400"/>
            <a:ext cx="1905000" cy="685799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Dịch vụ web WCF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79892" y="2590800"/>
            <a:ext cx="0" cy="6837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79892" y="4648200"/>
            <a:ext cx="0" cy="6837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961" y="876301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Điện thoại Android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4343400"/>
            <a:ext cx="2209800" cy="18287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Hệ khuyến nghị</a:t>
            </a:r>
          </a:p>
          <a:p>
            <a:pPr marL="285750"/>
            <a:endParaRPr lang="en-US" smtClean="0">
              <a:solidFill>
                <a:schemeClr val="bg1"/>
              </a:solidFill>
            </a:endParaRPr>
          </a:p>
          <a:p>
            <a:pPr marL="457200" indent="-285750">
              <a:buFont typeface="Wingdings" pitchFamily="2" charset="2"/>
              <a:buChar char="Ø"/>
            </a:pPr>
            <a:r>
              <a:rPr lang="en-US" smtClean="0">
                <a:solidFill>
                  <a:schemeClr val="bg1"/>
                </a:solidFill>
              </a:rPr>
              <a:t>Huấn luyện</a:t>
            </a:r>
          </a:p>
          <a:p>
            <a:pPr marL="457200" indent="-285750">
              <a:buFont typeface="Wingdings" pitchFamily="2" charset="2"/>
              <a:buChar char="Ø"/>
            </a:pPr>
            <a:r>
              <a:rPr lang="en-US" smtClean="0">
                <a:solidFill>
                  <a:schemeClr val="bg1"/>
                </a:solidFill>
              </a:rPr>
              <a:t>Khuyến nghị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6705600" y="5067300"/>
            <a:ext cx="1447800" cy="1104900"/>
          </a:xfrm>
          <a:prstGeom prst="flowChartMagneticDisk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CSDL </a:t>
            </a:r>
          </a:p>
          <a:p>
            <a:pPr algn="ctr"/>
            <a:r>
              <a:rPr lang="en-US" smtClean="0"/>
              <a:t>giao tác</a:t>
            </a:r>
            <a:endParaRPr lang="en-US"/>
          </a:p>
        </p:txBody>
      </p:sp>
      <p:sp>
        <p:nvSpPr>
          <p:cNvPr id="18" name="Flowchart: Magnetic Disk 17"/>
          <p:cNvSpPr/>
          <p:nvPr/>
        </p:nvSpPr>
        <p:spPr>
          <a:xfrm>
            <a:off x="6705600" y="1295401"/>
            <a:ext cx="1447800" cy="1104900"/>
          </a:xfrm>
          <a:prstGeom prst="flowChartMagneticDisk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Kho dữ liệu</a:t>
            </a:r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3276600" y="1295400"/>
            <a:ext cx="1524000" cy="1524000"/>
          </a:xfrm>
          <a:prstGeom prst="cub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OLAP Cube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91023" y="5829299"/>
            <a:ext cx="680777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86400" y="5829299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29500" y="2590800"/>
            <a:ext cx="0" cy="2209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257800" y="2590800"/>
            <a:ext cx="1447800" cy="1600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105400" y="1981200"/>
            <a:ext cx="1295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38600" y="2932684"/>
            <a:ext cx="0" cy="12583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57800" y="20574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Process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95600" y="3352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ADOMDB</a:t>
            </a:r>
            <a:endParaRPr lang="en-US"/>
          </a:p>
        </p:txBody>
      </p:sp>
      <p:sp>
        <p:nvSpPr>
          <p:cNvPr id="1024" name="TextBox 1023"/>
          <p:cNvSpPr txBox="1"/>
          <p:nvPr/>
        </p:nvSpPr>
        <p:spPr>
          <a:xfrm>
            <a:off x="4976669" y="3200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OLEDB</a:t>
            </a:r>
            <a:endParaRPr lang="en-US"/>
          </a:p>
        </p:txBody>
      </p:sp>
      <p:sp>
        <p:nvSpPr>
          <p:cNvPr id="1025" name="TextBox 1024"/>
          <p:cNvSpPr txBox="1"/>
          <p:nvPr/>
        </p:nvSpPr>
        <p:spPr>
          <a:xfrm>
            <a:off x="7543800" y="3657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ETL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510069" y="52885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OLEDB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89313317"/>
              </p:ext>
            </p:extLst>
          </p:nvPr>
        </p:nvGraphicFramePr>
        <p:xfrm>
          <a:off x="-990600" y="990600"/>
          <a:ext cx="7714620" cy="514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144520"/>
              </p:ext>
            </p:extLst>
          </p:nvPr>
        </p:nvGraphicFramePr>
        <p:xfrm>
          <a:off x="5029200" y="2209800"/>
          <a:ext cx="38100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smtClean="0"/>
                        <a:t>Ngữ</a:t>
                      </a:r>
                      <a:r>
                        <a:rPr lang="en-US" sz="1200" baseline="0" smtClean="0"/>
                        <a:t> cảnh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Giá</a:t>
                      </a:r>
                      <a:r>
                        <a:rPr lang="en-US" sz="1200" baseline="0" smtClean="0"/>
                        <a:t> trị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Bạn</a:t>
                      </a:r>
                      <a:r>
                        <a:rPr lang="en-US" sz="1200" b="1" baseline="0" smtClean="0"/>
                        <a:t> đồng hành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 mình. 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Bạn bè/đồng nghiệp.</a:t>
                      </a:r>
                    </a:p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 đình.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Người yêu.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Trẻ em</a:t>
                      </a:r>
                      <a:endParaRPr lang="en-US" sz="1200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Kinh phí</a:t>
                      </a:r>
                      <a:r>
                        <a:rPr lang="en-US" sz="1200" b="1" baseline="0" smtClean="0"/>
                        <a:t> du lịch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tiết kiệm.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Bảo đảm cho chất lượng.</a:t>
                      </a:r>
                    </a:p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sang trọng.</a:t>
                      </a:r>
                      <a:endParaRPr lang="en-US" sz="1200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Thời</a:t>
                      </a:r>
                      <a:r>
                        <a:rPr lang="en-US" sz="1200" b="1" baseline="0" smtClean="0"/>
                        <a:t> tiết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Trong xanh.</a:t>
                      </a:r>
                    </a:p>
                    <a:p>
                      <a:r>
                        <a:rPr lang="en-US" sz="1200" b="1" smtClean="0"/>
                        <a:t>Nắng.</a:t>
                      </a:r>
                    </a:p>
                    <a:p>
                      <a:r>
                        <a:rPr lang="en-US" sz="1200" b="1" smtClean="0"/>
                        <a:t>Âm</a:t>
                      </a:r>
                      <a:r>
                        <a:rPr lang="en-US" sz="1200" b="1" baseline="0" smtClean="0"/>
                        <a:t> u, nhiều mây.</a:t>
                      </a:r>
                    </a:p>
                    <a:p>
                      <a:r>
                        <a:rPr lang="en-US" sz="1200" b="1" baseline="0" smtClean="0"/>
                        <a:t>Mưa</a:t>
                      </a:r>
                      <a:endParaRPr lang="en-US" sz="1200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Thời</a:t>
                      </a:r>
                      <a:r>
                        <a:rPr lang="en-US" sz="1200" b="1" baseline="0" smtClean="0"/>
                        <a:t> gian </a:t>
                      </a:r>
                    </a:p>
                    <a:p>
                      <a:r>
                        <a:rPr lang="en-US" sz="1200" b="1" baseline="0" smtClean="0"/>
                        <a:t>(cấu trúc phân cấp)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Ngày,</a:t>
                      </a:r>
                      <a:r>
                        <a:rPr lang="en-US" sz="1200" b="1" baseline="0" smtClean="0"/>
                        <a:t> tháng, năm.</a:t>
                      </a:r>
                    </a:p>
                    <a:p>
                      <a:r>
                        <a:rPr lang="en-US" sz="1200" b="1" baseline="0" smtClean="0"/>
                        <a:t>Buổi.</a:t>
                      </a:r>
                    </a:p>
                    <a:p>
                      <a:r>
                        <a:rPr lang="en-US" sz="1200" b="1" baseline="0" smtClean="0"/>
                        <a:t>Tuần</a:t>
                      </a:r>
                    </a:p>
                    <a:p>
                      <a:r>
                        <a:rPr lang="en-US" sz="1200" b="1" baseline="0" smtClean="0"/>
                        <a:t>Mùa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trình bày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31513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1619788" cy="2667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71243" y="914399"/>
            <a:ext cx="1610157" cy="26670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80" y="3733801"/>
            <a:ext cx="1619789" cy="267547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990124" y="3733803"/>
            <a:ext cx="1614256" cy="267547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724068" y="914400"/>
            <a:ext cx="1609932" cy="26670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5486400" y="914400"/>
            <a:ext cx="1620038" cy="26670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3754831" y="3733803"/>
            <a:ext cx="1602149" cy="2643897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7316799" y="3742278"/>
            <a:ext cx="1598601" cy="263542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7293819" y="914400"/>
            <a:ext cx="1621581" cy="26670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5516545" y="3722251"/>
            <a:ext cx="1612873" cy="266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09664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Đánh giá và kết luận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Thực nghiệm với bộ dữ liệu Movielens (100.000 dòng, không chứa các điều kiện ngữ cảnh):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57891"/>
              </p:ext>
            </p:extLst>
          </p:nvPr>
        </p:nvGraphicFramePr>
        <p:xfrm>
          <a:off x="25400" y="2209800"/>
          <a:ext cx="9086693" cy="1061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</a:tblGrid>
              <a:tr h="408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Lần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4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5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7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8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</a:tr>
              <a:tr h="581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MAE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0.7456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0.7709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0.7522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0.7628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0.7438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0.7552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0.7472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0.7509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0.7775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0.7722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3581400"/>
                <a:ext cx="8763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smtClean="0">
                    <a:latin typeface="+mj-lt"/>
                  </a:rPr>
                  <a:t>Mean Absolute Error (</a:t>
                </a:r>
                <a:r>
                  <a:rPr lang="en-US" sz="2400">
                    <a:latin typeface="+mj-lt"/>
                  </a:rPr>
                  <a:t>MAE</a:t>
                </a:r>
                <a:r>
                  <a:rPr lang="en-US" sz="2400" smtClean="0">
                    <a:latin typeface="+mj-lt"/>
                  </a:rPr>
                  <a:t>): </a:t>
                </a:r>
                <a:r>
                  <a:rPr lang="en-US" sz="2400">
                    <a:latin typeface="+mj-lt"/>
                  </a:rPr>
                  <a:t>độ sai lệch trong kết quả dự đoán của thuật toán. </a:t>
                </a:r>
                <a:endParaRPr lang="en-US" sz="2400" smtClean="0">
                  <a:latin typeface="+mj-lt"/>
                </a:endParaRPr>
              </a:p>
              <a:p>
                <a:pPr algn="just"/>
                <a:endParaRPr lang="en-US" sz="2400">
                  <a:latin typeface="+mj-lt"/>
                </a:endParaRPr>
              </a:p>
              <a:p>
                <a:pPr algn="just"/>
                <a:r>
                  <a:rPr lang="en-US" sz="2400" i="1" u="sng" smtClean="0">
                    <a:solidFill>
                      <a:schemeClr val="tx2"/>
                    </a:solidFill>
                    <a:latin typeface="+mj-lt"/>
                  </a:rPr>
                  <a:t>Ví dụ:</a:t>
                </a:r>
                <a:r>
                  <a:rPr lang="en-US" sz="2400" smtClean="0">
                    <a:latin typeface="+mj-lt"/>
                  </a:rPr>
                  <a:t> </a:t>
                </a:r>
                <a:r>
                  <a:rPr lang="en-US" sz="2400">
                    <a:latin typeface="+mj-lt"/>
                  </a:rPr>
                  <a:t>MAE = 1 nghĩa là thuật toán có khả năng dự đoán các chỉ số với </a:t>
                </a:r>
                <a:r>
                  <a:rPr lang="en-US" sz="2400" smtClean="0">
                    <a:latin typeface="+mj-lt"/>
                  </a:rPr>
                  <a:t>sai số là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±1</m:t>
                    </m:r>
                  </m:oMath>
                </a14:m>
                <a:r>
                  <a:rPr lang="en-US" sz="240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581400"/>
                <a:ext cx="8763000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1113" t="-2201" r="-1044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9377" y="5715000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/>
              <a:t>MAE trung bình của 10 </a:t>
            </a:r>
            <a:r>
              <a:rPr lang="en-US" sz="2400" smtClean="0"/>
              <a:t>lần chạy là </a:t>
            </a:r>
            <a:r>
              <a:rPr lang="en-US" sz="2400" smtClean="0">
                <a:solidFill>
                  <a:srgbClr val="FFFF00"/>
                </a:solidFill>
              </a:rPr>
              <a:t>0.7578</a:t>
            </a:r>
            <a:r>
              <a:rPr lang="en-US" sz="2400"/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Thực nghiệm với bộ dữ liệu thu thập thực tế (820 dòng, 178 người dùng, chứa các điều kiện ngữ cảnh):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0" y="6346824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347772"/>
              </p:ext>
            </p:extLst>
          </p:nvPr>
        </p:nvGraphicFramePr>
        <p:xfrm>
          <a:off x="838199" y="1904999"/>
          <a:ext cx="381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197691"/>
              </p:ext>
            </p:extLst>
          </p:nvPr>
        </p:nvGraphicFramePr>
        <p:xfrm>
          <a:off x="1447799" y="3962399"/>
          <a:ext cx="2743200" cy="2743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245656"/>
              </p:ext>
            </p:extLst>
          </p:nvPr>
        </p:nvGraphicFramePr>
        <p:xfrm>
          <a:off x="4343399" y="4038599"/>
          <a:ext cx="320732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8978712"/>
              </p:ext>
            </p:extLst>
          </p:nvPr>
        </p:nvGraphicFramePr>
        <p:xfrm>
          <a:off x="4495800" y="1752600"/>
          <a:ext cx="3558744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498600" y="6515100"/>
            <a:ext cx="1295400" cy="244475"/>
          </a:xfrm>
        </p:spPr>
        <p:txBody>
          <a:bodyPr/>
          <a:lstStyle/>
          <a:p>
            <a:fld id="{845E3117-1AE7-4ACC-839B-C69B4E3F6E5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Chỉ số MAE.</a:t>
            </a: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Hệ số biến thiên </a:t>
            </a:r>
            <a:r>
              <a:rPr lang="en-US" sz="2400" i="1" smtClean="0"/>
              <a:t>(coefficient </a:t>
            </a:r>
            <a:r>
              <a:rPr lang="en-US" sz="2400" i="1"/>
              <a:t>of variation – </a:t>
            </a:r>
            <a:r>
              <a:rPr lang="en-US" sz="2400" i="1" smtClean="0"/>
              <a:t>CV</a:t>
            </a:r>
            <a:r>
              <a:rPr lang="en-US" sz="2400" i="1" smtClean="0">
                <a:solidFill>
                  <a:schemeClr val="tx1"/>
                </a:solidFill>
              </a:rPr>
              <a:t>): </a:t>
            </a:r>
            <a:r>
              <a:rPr lang="en-US" sz="2400" smtClean="0">
                <a:solidFill>
                  <a:schemeClr val="tx1"/>
                </a:solidFill>
              </a:rPr>
              <a:t>cho</a:t>
            </a:r>
            <a:r>
              <a:rPr lang="en-US" sz="2400" i="1" smtClean="0">
                <a:solidFill>
                  <a:schemeClr val="tx1"/>
                </a:solidFill>
              </a:rPr>
              <a:t> </a:t>
            </a:r>
            <a:r>
              <a:rPr lang="en-US" sz="2400" smtClean="0">
                <a:solidFill>
                  <a:schemeClr val="tx1"/>
                </a:solidFill>
              </a:rPr>
              <a:t>ý </a:t>
            </a:r>
            <a:r>
              <a:rPr lang="en-US" sz="2400">
                <a:solidFill>
                  <a:schemeClr val="tx1"/>
                </a:solidFill>
              </a:rPr>
              <a:t>nghĩa về sự tương quan giữa các đánh giá của người </a:t>
            </a:r>
            <a:r>
              <a:rPr lang="en-US" sz="2400" smtClean="0">
                <a:solidFill>
                  <a:schemeClr val="tx1"/>
                </a:solidFill>
              </a:rPr>
              <a:t>dùng. CV </a:t>
            </a:r>
            <a:r>
              <a:rPr lang="en-US" sz="2400">
                <a:solidFill>
                  <a:schemeClr val="tx1"/>
                </a:solidFill>
              </a:rPr>
              <a:t>càng </a:t>
            </a:r>
            <a:r>
              <a:rPr lang="en-US" sz="2400" smtClean="0">
                <a:solidFill>
                  <a:schemeClr val="tx1"/>
                </a:solidFill>
              </a:rPr>
              <a:t>thấp, xu </a:t>
            </a:r>
            <a:r>
              <a:rPr lang="en-US" sz="2400">
                <a:solidFill>
                  <a:schemeClr val="tx1"/>
                </a:solidFill>
              </a:rPr>
              <a:t>hướng đánh giá </a:t>
            </a:r>
            <a:r>
              <a:rPr lang="en-US" sz="2400" smtClean="0">
                <a:solidFill>
                  <a:schemeClr val="tx1"/>
                </a:solidFill>
              </a:rPr>
              <a:t>càng giống, càng có </a:t>
            </a:r>
            <a:r>
              <a:rPr lang="en-US" sz="2400">
                <a:solidFill>
                  <a:schemeClr val="tx1"/>
                </a:solidFill>
              </a:rPr>
              <a:t>lợi cho việc dự </a:t>
            </a:r>
            <a:r>
              <a:rPr lang="en-US" sz="2400" smtClean="0">
                <a:solidFill>
                  <a:schemeClr val="tx1"/>
                </a:solidFill>
              </a:rPr>
              <a:t>đoán.</a:t>
            </a:r>
          </a:p>
          <a:p>
            <a:pPr algn="just"/>
            <a:endParaRPr lang="en-US" sz="2400" smtClean="0"/>
          </a:p>
          <a:p>
            <a:pPr algn="just"/>
            <a:endParaRPr lang="en-US" sz="2400"/>
          </a:p>
          <a:p>
            <a:pPr algn="just"/>
            <a:endParaRPr lang="en-US" sz="2400" smtClean="0"/>
          </a:p>
          <a:p>
            <a:pPr algn="just"/>
            <a:endParaRPr lang="en-US" sz="2400"/>
          </a:p>
          <a:p>
            <a:pPr algn="just"/>
            <a:endParaRPr lang="en-US" sz="2400" smtClean="0"/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Số </a:t>
            </a:r>
            <a:r>
              <a:rPr lang="en-US" sz="2400">
                <a:solidFill>
                  <a:schemeClr val="tx1"/>
                </a:solidFill>
              </a:rPr>
              <a:t>lượng đánh giá trung bình cho một địa điểm và tổng số lượng đánh </a:t>
            </a:r>
            <a:r>
              <a:rPr lang="en-US" sz="2400" smtClean="0">
                <a:solidFill>
                  <a:schemeClr val="tx1"/>
                </a:solidFill>
              </a:rPr>
              <a:t>giá (tính trên từng phân khúc dữ liệu).</a:t>
            </a:r>
            <a:endParaRPr lang="en-US" sz="2400" i="1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26501"/>
              </p:ext>
            </p:extLst>
          </p:nvPr>
        </p:nvGraphicFramePr>
        <p:xfrm>
          <a:off x="5181600" y="2971800"/>
          <a:ext cx="2895600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800"/>
                <a:gridCol w="1447800"/>
              </a:tblGrid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Địa điểm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Đánh giá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A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3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A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4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B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5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B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5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C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C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3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C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4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4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58875"/>
              </p:ext>
            </p:extLst>
          </p:nvPr>
        </p:nvGraphicFramePr>
        <p:xfrm>
          <a:off x="2" y="0"/>
          <a:ext cx="9143997" cy="6870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198"/>
                <a:gridCol w="762000"/>
                <a:gridCol w="762000"/>
                <a:gridCol w="609600"/>
                <a:gridCol w="838200"/>
                <a:gridCol w="762000"/>
                <a:gridCol w="838200"/>
                <a:gridCol w="762000"/>
                <a:gridCol w="762000"/>
                <a:gridCol w="914400"/>
                <a:gridCol w="990600"/>
                <a:gridCol w="685799"/>
              </a:tblGrid>
              <a:tr h="24711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Phân khúc dữ liệu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MAE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(Dữ liệu cục bộ)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MAE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(Dữ liệu toàn cục)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Hệ số biến thiên CV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smtClean="0">
                          <a:effectLst/>
                        </a:rPr>
                        <a:t>TB số </a:t>
                      </a:r>
                      <a:r>
                        <a:rPr lang="en-US" sz="1000">
                          <a:effectLst/>
                        </a:rPr>
                        <a:t>đánh giá cho </a:t>
                      </a:r>
                      <a:r>
                        <a:rPr lang="en-US" sz="1000" smtClean="0">
                          <a:effectLst/>
                        </a:rPr>
                        <a:t>1 địa </a:t>
                      </a:r>
                      <a:r>
                        <a:rPr lang="en-US" sz="1000">
                          <a:effectLst/>
                        </a:rPr>
                        <a:t>điểm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Tổng số đánh giá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2204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Thời gian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Kinh phí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Bạn đồng hành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Thời tiết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7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smtClean="0">
                          <a:effectLst/>
                        </a:rPr>
                        <a:t>Ngày</a:t>
                      </a:r>
                      <a:endParaRPr lang="en-US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smtClean="0">
                          <a:effectLst/>
                        </a:rPr>
                        <a:t>Tuần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Mùa</a:t>
                      </a:r>
                      <a:endParaRPr lang="en-US" sz="10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Cao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0.43372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0.44670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0.158203177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4.785714286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0.48457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0.49133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0.181744161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7.421052632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Người yêu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0.56927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0.57273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0.18964369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7.722222222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0.57842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0.63945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0.17714198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8.315789474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Cao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0.60074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0.61275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0.191853438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Nắng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0.60995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0.67334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0.189985244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Cao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0.61212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0.61542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0.179638903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6.764705882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Tối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0.61438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0.61942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0.115879779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2.3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Bạn bè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0.61633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0.61754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0.189630478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6.777777778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0.63945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0.64539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0.20807787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15.1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0.67543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0.81829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0.17070911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8.45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Bạn bè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0.68348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0.76044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0.19095328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7.444444444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0.69206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0.90043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0.211142609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10.26315789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Tối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0.69549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0.95583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0.153413557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5.611111111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Nắng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0.71159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0.76932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0.206751108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7.842105263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0.71413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0.91596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0.20625079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12.36842105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Tối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0.71544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0.71544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0.141677536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3.888888889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0.73028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0.76854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0.216655024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16.5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Cuối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0.74461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0.88036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0.18784688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9.25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Bạn bè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0.74949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0.76367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0.192736424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8.611111111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Nắng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0.78363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0.96781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0.203756563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11.5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Nắng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0.78476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0.89335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0.21478557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14.3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Bạn bè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0.81526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0.81996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0.202723593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13.57894737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Sáng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0.82395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0.88522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0.185737381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7.157894737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Cao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0.83838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0.91555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0.207247432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10.11111111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182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0.85681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0.92658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0.189441417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7.368421053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Vừa đủ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Một mình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0.86454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1.04721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0.176259894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7.7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tuần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0.86742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0.89478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0.222321878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22.5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Tối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0.89246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1.05671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0.212568977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14.94736842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Cao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Bạn bè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0.98586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1.00841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0.186808772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6.235294118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106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Trong xanh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1.11469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1.17238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0.197316145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13.25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Xuân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Một mình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1.13553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1.16709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0.199223364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8.75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175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  <a:tr h="186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Rất cao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*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1.19250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1.19337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0.226836744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9.583333333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115</a:t>
                      </a:r>
                      <a:endParaRPr lang="en-US" sz="105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67" marR="1436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8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smtClean="0">
                <a:solidFill>
                  <a:schemeClr val="tx1"/>
                </a:solidFill>
              </a:rPr>
              <a:t>Với bộ dữ liệu Movielens, MAE = </a:t>
            </a:r>
            <a:r>
              <a:rPr lang="en-US" sz="2200" i="1" smtClean="0">
                <a:solidFill>
                  <a:srgbClr val="FFFF00"/>
                </a:solidFill>
              </a:rPr>
              <a:t>0.7578</a:t>
            </a:r>
            <a:r>
              <a:rPr lang="en-US" sz="2200" smtClean="0">
                <a:solidFill>
                  <a:schemeClr val="tx1"/>
                </a:solidFill>
              </a:rPr>
              <a:t>, tương đương với những nghiên cứu trước đây.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</a:rPr>
              <a:t>Với bộ dữ liệu thu thập, kết quả tùy trường hợp mà MAE thấp hơn hoặc cao hơn con số </a:t>
            </a:r>
            <a:r>
              <a:rPr lang="en-US" sz="2200" i="1" smtClean="0">
                <a:solidFill>
                  <a:srgbClr val="FFFF00"/>
                </a:solidFill>
              </a:rPr>
              <a:t>0.7578</a:t>
            </a:r>
            <a:r>
              <a:rPr lang="en-US" sz="2200" smtClean="0">
                <a:solidFill>
                  <a:schemeClr val="tx1"/>
                </a:solidFill>
              </a:rPr>
              <a:t>.</a:t>
            </a:r>
          </a:p>
          <a:p>
            <a:pPr marL="915988" algn="just">
              <a:buFont typeface="Arial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Phân khúc tốt nhất: CV = </a:t>
            </a:r>
            <a:r>
              <a:rPr lang="en-US" sz="2000" i="1">
                <a:solidFill>
                  <a:srgbClr val="FFFF00"/>
                </a:solidFill>
              </a:rPr>
              <a:t>0.158203177</a:t>
            </a:r>
            <a:r>
              <a:rPr lang="en-US" sz="2000">
                <a:solidFill>
                  <a:schemeClr val="tx1"/>
                </a:solidFill>
              </a:rPr>
              <a:t>, MAE = </a:t>
            </a:r>
            <a:r>
              <a:rPr lang="en-US" sz="2000">
                <a:solidFill>
                  <a:srgbClr val="FFFF00"/>
                </a:solidFill>
              </a:rPr>
              <a:t>0.43372</a:t>
            </a:r>
          </a:p>
          <a:p>
            <a:pPr marL="915988" algn="just">
              <a:buFont typeface="Arial" pitchFamily="34" charset="0"/>
              <a:buChar char="•"/>
            </a:pPr>
            <a:r>
              <a:rPr lang="en-US" sz="2000" smtClean="0">
                <a:solidFill>
                  <a:schemeClr val="tx1"/>
                </a:solidFill>
              </a:rPr>
              <a:t>Phân khúc xấu nhất: CV = </a:t>
            </a:r>
            <a:r>
              <a:rPr lang="en-US" sz="2000" i="1" smtClean="0">
                <a:solidFill>
                  <a:srgbClr val="FFFF00"/>
                </a:solidFill>
              </a:rPr>
              <a:t>0.226836744</a:t>
            </a:r>
            <a:r>
              <a:rPr lang="en-US" sz="2000" smtClean="0">
                <a:solidFill>
                  <a:schemeClr val="tx1"/>
                </a:solidFill>
              </a:rPr>
              <a:t>, MAE = </a:t>
            </a:r>
            <a:r>
              <a:rPr lang="en-US" sz="2000" i="1" smtClean="0">
                <a:solidFill>
                  <a:srgbClr val="FFFF00"/>
                </a:solidFill>
              </a:rPr>
              <a:t>1.19250</a:t>
            </a:r>
            <a:endParaRPr lang="en-US" sz="2000" smtClean="0">
              <a:solidFill>
                <a:srgbClr val="FFFF00"/>
              </a:solidFill>
            </a:endParaRPr>
          </a:p>
          <a:p>
            <a:pPr marL="915988" algn="just">
              <a:buFont typeface="Arial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So sánh tỉ lệ tăng giảm giữa CV </a:t>
            </a:r>
            <a:r>
              <a:rPr lang="en-US" sz="2000" smtClean="0">
                <a:solidFill>
                  <a:schemeClr val="tx1"/>
                </a:solidFill>
              </a:rPr>
              <a:t>và MAE là tương đối do số lượng dữ liệu thu thập ít, chất lượng chưa tốt.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Với </a:t>
            </a:r>
            <a:r>
              <a:rPr lang="en-US" sz="2200" smtClean="0">
                <a:solidFill>
                  <a:schemeClr val="tx1"/>
                </a:solidFill>
              </a:rPr>
              <a:t>mỗi phân khúc tìm được, MAE cục bộ luôn nhỏ hơn MAE toàn cục. </a:t>
            </a:r>
          </a:p>
          <a:p>
            <a:pPr marL="0" indent="0" algn="just">
              <a:buNone/>
            </a:pPr>
            <a:r>
              <a:rPr lang="en-US" sz="2200" smtClean="0"/>
              <a:t>→ kết quả dự đoán cho trường hợp tìm được phân khúc tốt luôn luôn tốt hơn phương pháp truyền thống.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</a:rPr>
              <a:t>Cần lượng dữ liệu nhiều hơn, tốt hơn để có thể đánh giá khách quan và chính xác hơn.</a:t>
            </a: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82000" cy="5181600"/>
          </a:xfrm>
        </p:spPr>
        <p:txBody>
          <a:bodyPr/>
          <a:lstStyle/>
          <a:p>
            <a:r>
              <a:rPr lang="en-US" sz="2200" smtClean="0">
                <a:solidFill>
                  <a:schemeClr val="tx1"/>
                </a:solidFill>
              </a:rPr>
              <a:t>Học hỏi kiến thức về các phương pháp khuyến nghị, các kỹ thuật cần thiết …</a:t>
            </a:r>
          </a:p>
          <a:p>
            <a:r>
              <a:rPr lang="en-US" sz="2200">
                <a:solidFill>
                  <a:schemeClr val="tx1"/>
                </a:solidFill>
              </a:rPr>
              <a:t>Xây dựng thành công hệ khuyến nghị du lịch kèm một ứng dụng </a:t>
            </a:r>
            <a:r>
              <a:rPr lang="en-US" sz="2200" smtClean="0">
                <a:solidFill>
                  <a:schemeClr val="tx1"/>
                </a:solidFill>
              </a:rPr>
              <a:t>Android hỗ trợ khách du lịch.</a:t>
            </a:r>
          </a:p>
          <a:p>
            <a:endParaRPr lang="en-US" sz="2200">
              <a:solidFill>
                <a:schemeClr val="tx1"/>
              </a:solidFill>
            </a:endParaRPr>
          </a:p>
          <a:p>
            <a:r>
              <a:rPr lang="en-US" sz="2200" smtClean="0">
                <a:solidFill>
                  <a:schemeClr val="tx1"/>
                </a:solidFill>
              </a:rPr>
              <a:t>Hướng phát triển:</a:t>
            </a:r>
          </a:p>
          <a:p>
            <a:pPr marL="915988">
              <a:buFont typeface="Arial" pitchFamily="34" charset="0"/>
              <a:buChar char="•"/>
            </a:pPr>
            <a:r>
              <a:rPr lang="en-US" sz="2200" smtClean="0">
                <a:solidFill>
                  <a:schemeClr val="tx1"/>
                </a:solidFill>
              </a:rPr>
              <a:t>Nghiên cứu nhiều thuật toán khuyến nghị khác.</a:t>
            </a:r>
          </a:p>
          <a:p>
            <a:pPr marL="915988">
              <a:buFont typeface="Arial" pitchFamily="34" charset="0"/>
              <a:buChar char="•"/>
            </a:pPr>
            <a:r>
              <a:rPr lang="en-US" sz="2200" smtClean="0">
                <a:solidFill>
                  <a:schemeClr val="tx1"/>
                </a:solidFill>
              </a:rPr>
              <a:t>Mở rộng hệ khuyến nghị sang các lĩnh vực khác ngoài du lịch: sách vở, phim ảnh …</a:t>
            </a:r>
          </a:p>
          <a:p>
            <a:pPr marL="915988">
              <a:buFont typeface="Arial" pitchFamily="34" charset="0"/>
              <a:buChar char="•"/>
            </a:pPr>
            <a:r>
              <a:rPr lang="en-US" sz="2200" smtClean="0">
                <a:solidFill>
                  <a:schemeClr val="tx1"/>
                </a:solidFill>
              </a:rPr>
              <a:t>Xây dựng ứng dụng trên nhiều nền tảng hệ điều hành di động: Windows Phone, iOS …</a:t>
            </a:r>
          </a:p>
          <a:p>
            <a:pPr marL="915988">
              <a:buFont typeface="Arial" pitchFamily="34" charset="0"/>
              <a:buChar char="•"/>
            </a:pPr>
            <a:r>
              <a:rPr lang="en-US" sz="2200" smtClean="0">
                <a:solidFill>
                  <a:schemeClr val="tx1"/>
                </a:solidFill>
              </a:rPr>
              <a:t>Xây dựng ứng dụng trên nền tảng web.</a:t>
            </a:r>
          </a:p>
          <a:p>
            <a:pPr marL="915988">
              <a:buFont typeface="Arial" pitchFamily="34" charset="0"/>
              <a:buChar char="•"/>
            </a:pPr>
            <a:r>
              <a:rPr lang="en-US" sz="2200" smtClean="0">
                <a:solidFill>
                  <a:schemeClr val="tx1"/>
                </a:solidFill>
              </a:rPr>
              <a:t>Phát triển thêm các chức năng hỗ trợ người du lịch.</a:t>
            </a:r>
          </a:p>
          <a:p>
            <a:pPr marL="915988">
              <a:buFont typeface="Arial" pitchFamily="34" charset="0"/>
              <a:buChar char="•"/>
            </a:pPr>
            <a:endParaRPr lang="en-US" sz="220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WordArt 7"/>
          <p:cNvSpPr>
            <a:spLocks noChangeArrowheads="1" noChangeShapeType="1" noTextEdit="1"/>
          </p:cNvSpPr>
          <p:nvPr/>
        </p:nvSpPr>
        <p:spPr bwMode="gray">
          <a:xfrm>
            <a:off x="2514600" y="4800600"/>
            <a:ext cx="6019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Cảm ơn đã chú ý theo dõi </a:t>
            </a:r>
            <a:r>
              <a:rPr lang="en-US" sz="5400" b="1" kern="1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!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15000" y="6221412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7F3D1-8D74-444E-8A8A-ECD70740605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Giới thiệu đề tài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39866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đề tài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2971800"/>
          </a:xfrm>
        </p:spPr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Việt Nam có tiềm năng du lịch lớn, thu hút khách du lịch thế giới.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Công nghệ thông tin phát triển, xu hướng sử dụng điện thông minh ngày một phổ biến.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Khách du lịch cần những thông tin, những lời gợi ý chính xác, nhanh chóng tùy theo ngữ cảnh.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93991" y="4378741"/>
            <a:ext cx="6026009" cy="12003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Hệ khuyến nghị du lịch dựa trên ngữ cảnh </a:t>
            </a:r>
            <a:br>
              <a:rPr lang="en-US" sz="2400" smtClean="0">
                <a:solidFill>
                  <a:schemeClr val="tx1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+ </a:t>
            </a:r>
            <a:br>
              <a:rPr lang="en-US" sz="2400" smtClean="0">
                <a:solidFill>
                  <a:schemeClr val="tx1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Điện thoại thông minh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đề tài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19600" y="11430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Khảo sát các phương pháp khuyến nghị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9600" y="20574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Khảo sát các kỹ thuật </a:t>
            </a:r>
            <a:br>
              <a:rPr lang="en-US" smtClean="0"/>
            </a:br>
            <a:r>
              <a:rPr lang="en-US" smtClean="0"/>
              <a:t>triển khai.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10501" y="2971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Khảo sát thông tin ngữ cảnh, thông tin các điểm du lịch.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19600" y="38862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Hiện thực hóa hệ thống </a:t>
            </a:r>
            <a:br>
              <a:rPr lang="en-US" smtClean="0"/>
            </a:br>
            <a:r>
              <a:rPr lang="en-US" smtClean="0"/>
              <a:t>và ứng dụng.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08226" y="48006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Thu thập dữ liệu thực tế </a:t>
            </a:r>
            <a:br>
              <a:rPr lang="en-US" smtClean="0"/>
            </a:br>
            <a:r>
              <a:rPr lang="en-US" smtClean="0"/>
              <a:t>từ người dùng.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95716" y="57150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Thực nghiệm và đánh giá.</a:t>
            </a:r>
            <a:endParaRPr lang="en-US"/>
          </a:p>
        </p:txBody>
      </p:sp>
      <p:sp>
        <p:nvSpPr>
          <p:cNvPr id="19" name="Curved Right Arrow 18"/>
          <p:cNvSpPr/>
          <p:nvPr/>
        </p:nvSpPr>
        <p:spPr>
          <a:xfrm>
            <a:off x="3733800" y="1447800"/>
            <a:ext cx="457200" cy="762000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3733800" y="2438400"/>
            <a:ext cx="457200" cy="762000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>
            <a:off x="3733800" y="3352800"/>
            <a:ext cx="457200" cy="762000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3733800" y="4267200"/>
            <a:ext cx="457200" cy="762000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3733800" y="5181600"/>
            <a:ext cx="457200" cy="762000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070" y="340989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Quá trình thực hiện: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700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Khảo sát các phương pháp khuyến nghị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5999" y="3470276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hai chiều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Các hệ thống khuyến nghị truyền thống chỉ quan tâm 2 yếu tố (2 chiều): người dùng và đối tượng cần được khuyến nghị.</a:t>
            </a:r>
          </a:p>
          <a:p>
            <a:pPr marL="0" indent="0" algn="just">
              <a:buNone/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6646" y="2590800"/>
            <a:ext cx="4179349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400" i="1">
                <a:solidFill>
                  <a:schemeClr val="tx1"/>
                </a:solidFill>
              </a:rPr>
              <a:t>R: (Users </a:t>
            </a:r>
            <a:r>
              <a:rPr lang="en-US" sz="2400">
                <a:solidFill>
                  <a:schemeClr val="tx1"/>
                </a:solidFill>
              </a:rPr>
              <a:t>x</a:t>
            </a:r>
            <a:r>
              <a:rPr lang="en-US" sz="2400" i="1">
                <a:solidFill>
                  <a:schemeClr val="tx1"/>
                </a:solidFill>
              </a:rPr>
              <a:t> Items) </a:t>
            </a:r>
            <a:r>
              <a:rPr lang="en-US" sz="2400" i="1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i="1">
                <a:solidFill>
                  <a:schemeClr val="tx1"/>
                </a:solidFill>
              </a:rPr>
              <a:t> Ratings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50021"/>
              </p:ext>
            </p:extLst>
          </p:nvPr>
        </p:nvGraphicFramePr>
        <p:xfrm>
          <a:off x="1143000" y="3352800"/>
          <a:ext cx="6799842" cy="289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406"/>
                <a:gridCol w="971406"/>
                <a:gridCol w="971406"/>
                <a:gridCol w="971406"/>
                <a:gridCol w="971406"/>
                <a:gridCol w="971406"/>
                <a:gridCol w="971406"/>
              </a:tblGrid>
              <a:tr h="413657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</a:t>
                      </a:r>
                      <a:r>
                        <a:rPr lang="en-US" sz="2000" b="1" baseline="-25000" smtClean="0"/>
                        <a:t>1</a:t>
                      </a:r>
                      <a:endParaRPr lang="en-US" sz="2000" b="1" baseline="-25000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</a:t>
                      </a:r>
                      <a:r>
                        <a:rPr lang="en-US" sz="2000" b="1" baseline="-25000" smtClean="0"/>
                        <a:t>m</a:t>
                      </a:r>
                      <a:endParaRPr lang="en-US" sz="2000" b="1" baseline="-25000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</a:t>
                      </a:r>
                      <a:r>
                        <a:rPr lang="en-US" sz="2000" b="1" baseline="-25000" smtClean="0"/>
                        <a:t>M</a:t>
                      </a:r>
                      <a:endParaRPr lang="en-US" sz="2000" b="1" baseline="-25000"/>
                    </a:p>
                  </a:txBody>
                  <a:tcPr marL="101998" marR="101998" marT="50999" marB="50999"/>
                </a:tc>
              </a:tr>
              <a:tr h="413657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2000" b="1" baseline="-250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b="1" baseline="-25000">
                        <a:solidFill>
                          <a:schemeClr val="tx1"/>
                        </a:solidFill>
                      </a:endParaRP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5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4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3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</a:tr>
              <a:tr h="413657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2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</a:tr>
              <a:tr h="413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2000" b="1" baseline="-25000" smtClean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4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2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?</a:t>
                      </a:r>
                      <a:endParaRPr lang="en-US" sz="2000" b="1"/>
                    </a:p>
                  </a:txBody>
                  <a:tcPr marL="101998" marR="101998" marT="50999" marB="5099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?</a:t>
                      </a:r>
                      <a:endParaRPr lang="en-US" sz="2000" b="1"/>
                    </a:p>
                  </a:txBody>
                  <a:tcPr marL="101998" marR="101998" marT="50999" marB="5099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4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</a:tr>
              <a:tr h="413657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?</a:t>
                      </a:r>
                      <a:endParaRPr lang="en-US" sz="2000" b="1"/>
                    </a:p>
                  </a:txBody>
                  <a:tcPr marL="101998" marR="101998" marT="50999" marB="50999">
                    <a:solidFill>
                      <a:schemeClr val="tx2"/>
                    </a:solidFill>
                  </a:tcPr>
                </a:tc>
              </a:tr>
              <a:tr h="413657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?</a:t>
                      </a:r>
                      <a:endParaRPr lang="en-US" sz="2000" b="1"/>
                    </a:p>
                  </a:txBody>
                  <a:tcPr marL="101998" marR="101998" marT="50999" marB="5099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</a:tr>
              <a:tr h="413657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2000" b="1" baseline="-25000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2000" b="1" baseline="-25000">
                        <a:solidFill>
                          <a:schemeClr val="tx1"/>
                        </a:solidFill>
                      </a:endParaRPr>
                    </a:p>
                  </a:txBody>
                  <a:tcPr marL="101998" marR="101998" marT="50999" marB="5099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3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5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4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…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5</a:t>
                      </a:r>
                      <a:endParaRPr lang="en-US" sz="2000" b="1"/>
                    </a:p>
                  </a:txBody>
                  <a:tcPr marL="101998" marR="101998" marT="50999" marB="5099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0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Phương pháp khuyến nghị hai chiều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81600"/>
          </a:xfrm>
        </p:spPr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dựa trên nội dung </a:t>
            </a:r>
            <a:r>
              <a:rPr lang="en-US" sz="2400" i="1" smtClean="0"/>
              <a:t>(content-based)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bằng cách đánh giá độ tương đồng </a:t>
            </a:r>
            <a:r>
              <a:rPr lang="en-US" sz="2400" i="1" smtClean="0"/>
              <a:t>(collaborative)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Khuyến nghị dựa trên kinh nghiệm </a:t>
            </a:r>
            <a:r>
              <a:rPr lang="en-US" i="1" smtClean="0">
                <a:solidFill>
                  <a:schemeClr val="tx2"/>
                </a:solidFill>
              </a:rPr>
              <a:t>(memory-based)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Khuyến nghị dựa trên mô hình </a:t>
            </a:r>
            <a:r>
              <a:rPr lang="en-US" i="1" smtClean="0">
                <a:solidFill>
                  <a:schemeClr val="tx2"/>
                </a:solidFill>
              </a:rPr>
              <a:t>(model-based)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endParaRPr lang="en-US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lai </a:t>
            </a:r>
            <a:r>
              <a:rPr lang="en-US" sz="2400" i="1" smtClean="0"/>
              <a:t>(hybrid)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Phương pháp khuyến nghị hai chiều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799"/>
            <a:ext cx="2514600" cy="215537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38600"/>
            <a:ext cx="22098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3" y="4038600"/>
            <a:ext cx="2215487" cy="2215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44" y="1447800"/>
            <a:ext cx="3133156" cy="2168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92458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u="sng" smtClean="0">
                <a:solidFill>
                  <a:schemeClr val="tx2"/>
                </a:solidFill>
              </a:rPr>
              <a:t>Ví dụ:</a:t>
            </a:r>
            <a:endParaRPr lang="en-US" sz="2800" i="1" u="sng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219d">
  <a:themeElements>
    <a:clrScheme name="217tgp_cube_dark 3">
      <a:dk1>
        <a:srgbClr val="969696"/>
      </a:dk1>
      <a:lt1>
        <a:srgbClr val="FFFFFF"/>
      </a:lt1>
      <a:dk2>
        <a:srgbClr val="3F1F53"/>
      </a:dk2>
      <a:lt2>
        <a:srgbClr val="F3CC9D"/>
      </a:lt2>
      <a:accent1>
        <a:srgbClr val="557FE7"/>
      </a:accent1>
      <a:accent2>
        <a:srgbClr val="84ACCA"/>
      </a:accent2>
      <a:accent3>
        <a:srgbClr val="AFABB3"/>
      </a:accent3>
      <a:accent4>
        <a:srgbClr val="DADADA"/>
      </a:accent4>
      <a:accent5>
        <a:srgbClr val="B4C0F1"/>
      </a:accent5>
      <a:accent6>
        <a:srgbClr val="779BB7"/>
      </a:accent6>
      <a:hlink>
        <a:srgbClr val="9351C9"/>
      </a:hlink>
      <a:folHlink>
        <a:srgbClr val="3EB2AC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84ACCA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779BB7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cdb2004219d</Template>
  <TotalTime>1289</TotalTime>
  <Words>2492</Words>
  <Application>Microsoft Office PowerPoint</Application>
  <PresentationFormat>On-screen Show (4:3)</PresentationFormat>
  <Paragraphs>940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cdb2004219d</vt:lpstr>
      <vt:lpstr>ỨNG DỤNG HỖ TRỢ KHÁCH DU LỊCH TRÊN ANDROID</vt:lpstr>
      <vt:lpstr>Nội dung trình bày</vt:lpstr>
      <vt:lpstr>PowerPoint Presentation</vt:lpstr>
      <vt:lpstr>Giới thiệu đề tài</vt:lpstr>
      <vt:lpstr>Giới thiệu đề tài</vt:lpstr>
      <vt:lpstr>PowerPoint Presentation</vt:lpstr>
      <vt:lpstr>Phương pháp khuyến nghị hai chiều</vt:lpstr>
      <vt:lpstr>Phương pháp khuyến nghị hai chiều</vt:lpstr>
      <vt:lpstr>Phương pháp khuyến nghị hai chiều</vt:lpstr>
      <vt:lpstr>Phương pháp khuyến nghị nhiều chiều</vt:lpstr>
      <vt:lpstr>Phương pháp khuyến nghị nhiều chiều</vt:lpstr>
      <vt:lpstr>PowerPoint Presentation</vt:lpstr>
      <vt:lpstr>Phương pháp khuyến nghị nhiều chiều</vt:lpstr>
      <vt:lpstr>Phương pháp thu giảm số chiều </vt:lpstr>
      <vt:lpstr>Phương pháp thu giảm số chiều </vt:lpstr>
      <vt:lpstr>Phương pháp thu giảm số chiều </vt:lpstr>
      <vt:lpstr>PowerPoint Presentation</vt:lpstr>
      <vt:lpstr>Hiện thực hóa</vt:lpstr>
      <vt:lpstr>Hiện thực hóa</vt:lpstr>
      <vt:lpstr>Hiện thực hóa</vt:lpstr>
      <vt:lpstr>PowerPoint Presentation</vt:lpstr>
      <vt:lpstr>Đánh giá và kết luận</vt:lpstr>
      <vt:lpstr>Đánh giá và kết luận</vt:lpstr>
      <vt:lpstr>Đánh giá và kết luận</vt:lpstr>
      <vt:lpstr>Đánh giá và kết luận</vt:lpstr>
      <vt:lpstr>Đánh giá và kết luận</vt:lpstr>
      <vt:lpstr>Đánh giá và kết luận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LEHIEU</dc:creator>
  <cp:lastModifiedBy>LEHIEU</cp:lastModifiedBy>
  <cp:revision>232</cp:revision>
  <dcterms:created xsi:type="dcterms:W3CDTF">2012-01-30T05:10:08Z</dcterms:created>
  <dcterms:modified xsi:type="dcterms:W3CDTF">2012-02-11T10:17:25Z</dcterms:modified>
</cp:coreProperties>
</file>